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257" r:id="rId4"/>
    <p:sldId id="258" r:id="rId5"/>
    <p:sldId id="261" r:id="rId6"/>
    <p:sldId id="264" r:id="rId7"/>
    <p:sldId id="262" r:id="rId8"/>
    <p:sldId id="263" r:id="rId9"/>
    <p:sldId id="259" r:id="rId10"/>
    <p:sldId id="260" r:id="rId11"/>
    <p:sldId id="265" r:id="rId12"/>
    <p:sldId id="266" r:id="rId13"/>
  </p:sldIdLst>
  <p:sldSz cx="9144000" cy="5143500" type="screen16x9"/>
  <p:notesSz cx="6858000" cy="9144000"/>
  <p:embeddedFontLst>
    <p:embeddedFont>
      <p:font typeface="Montserrat Light" panose="00000400000000000000" pitchFamily="2" charset="-18"/>
      <p:regular r:id="rId15"/>
      <p:bold r:id="rId16"/>
      <p:italic r:id="rId17"/>
      <p:boldItalic r:id="rId18"/>
    </p:embeddedFont>
    <p:embeddedFont>
      <p:font typeface="Montserrat Medium" panose="00000600000000000000" pitchFamily="2" charset="-18"/>
      <p:regular r:id="rId19"/>
      <p:bold r:id="rId20"/>
      <p:italic r:id="rId21"/>
      <p:boldItalic r:id="rId22"/>
    </p:embeddedFont>
    <p:embeddedFont>
      <p:font typeface="Montserrat SemiBold" panose="00000700000000000000" pitchFamily="2" charset="-18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d5960b041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d5960b041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76FD7480-D94B-10C0-F3C2-7A0D04C5C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0e96cc09df_0_194:notes">
            <a:extLst>
              <a:ext uri="{FF2B5EF4-FFF2-40B4-BE49-F238E27FC236}">
                <a16:creationId xmlns:a16="http://schemas.microsoft.com/office/drawing/2014/main" id="{9F004271-5E7E-C2E9-F5C6-05B9121087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0e96cc09df_0_194:notes">
            <a:extLst>
              <a:ext uri="{FF2B5EF4-FFF2-40B4-BE49-F238E27FC236}">
                <a16:creationId xmlns:a16="http://schemas.microsoft.com/office/drawing/2014/main" id="{D0A5BE44-E16D-81B2-DF5D-6B0E228D00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7194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3D21FFA1-4384-EC76-6AD1-2715DC954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0e96cc09df_0_194:notes">
            <a:extLst>
              <a:ext uri="{FF2B5EF4-FFF2-40B4-BE49-F238E27FC236}">
                <a16:creationId xmlns:a16="http://schemas.microsoft.com/office/drawing/2014/main" id="{56591E80-82C6-6983-C451-5C0B2D7590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0e96cc09df_0_194:notes">
            <a:extLst>
              <a:ext uri="{FF2B5EF4-FFF2-40B4-BE49-F238E27FC236}">
                <a16:creationId xmlns:a16="http://schemas.microsoft.com/office/drawing/2014/main" id="{5F2B4B93-2CB8-2EA6-0F36-15BB817BA5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698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d5960b041a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d5960b041a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d5960b041a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d5960b041a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>
          <a:extLst>
            <a:ext uri="{FF2B5EF4-FFF2-40B4-BE49-F238E27FC236}">
              <a16:creationId xmlns:a16="http://schemas.microsoft.com/office/drawing/2014/main" id="{23D13209-5A14-9188-788F-6FA7BFB5B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d5960b041a_1_106:notes">
            <a:extLst>
              <a:ext uri="{FF2B5EF4-FFF2-40B4-BE49-F238E27FC236}">
                <a16:creationId xmlns:a16="http://schemas.microsoft.com/office/drawing/2014/main" id="{271A160D-5945-BAB9-B879-26C23F81D8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d5960b041a_1_106:notes">
            <a:extLst>
              <a:ext uri="{FF2B5EF4-FFF2-40B4-BE49-F238E27FC236}">
                <a16:creationId xmlns:a16="http://schemas.microsoft.com/office/drawing/2014/main" id="{59873170-9568-7DEB-1CED-E6172B01FA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8104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>
          <a:extLst>
            <a:ext uri="{FF2B5EF4-FFF2-40B4-BE49-F238E27FC236}">
              <a16:creationId xmlns:a16="http://schemas.microsoft.com/office/drawing/2014/main" id="{A7CCF826-4450-924D-1F2B-37D82B0B0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d5960b041a_1_106:notes">
            <a:extLst>
              <a:ext uri="{FF2B5EF4-FFF2-40B4-BE49-F238E27FC236}">
                <a16:creationId xmlns:a16="http://schemas.microsoft.com/office/drawing/2014/main" id="{7923E10F-4454-866C-7891-6D101B4D20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d5960b041a_1_106:notes">
            <a:extLst>
              <a:ext uri="{FF2B5EF4-FFF2-40B4-BE49-F238E27FC236}">
                <a16:creationId xmlns:a16="http://schemas.microsoft.com/office/drawing/2014/main" id="{F85D9642-277D-C700-B388-47AEABD1A5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8432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>
          <a:extLst>
            <a:ext uri="{FF2B5EF4-FFF2-40B4-BE49-F238E27FC236}">
              <a16:creationId xmlns:a16="http://schemas.microsoft.com/office/drawing/2014/main" id="{757D30D5-95DD-C484-5168-849269428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d5960b041a_1_106:notes">
            <a:extLst>
              <a:ext uri="{FF2B5EF4-FFF2-40B4-BE49-F238E27FC236}">
                <a16:creationId xmlns:a16="http://schemas.microsoft.com/office/drawing/2014/main" id="{88627B54-66C7-0EE0-9FF0-E1F116A1B2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d5960b041a_1_106:notes">
            <a:extLst>
              <a:ext uri="{FF2B5EF4-FFF2-40B4-BE49-F238E27FC236}">
                <a16:creationId xmlns:a16="http://schemas.microsoft.com/office/drawing/2014/main" id="{5B2F3E06-1F36-24A7-EFF0-2AB4CF9C0A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7016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>
          <a:extLst>
            <a:ext uri="{FF2B5EF4-FFF2-40B4-BE49-F238E27FC236}">
              <a16:creationId xmlns:a16="http://schemas.microsoft.com/office/drawing/2014/main" id="{58CC973A-B26D-63F8-3A9C-DA9D66E59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d5960b041a_1_106:notes">
            <a:extLst>
              <a:ext uri="{FF2B5EF4-FFF2-40B4-BE49-F238E27FC236}">
                <a16:creationId xmlns:a16="http://schemas.microsoft.com/office/drawing/2014/main" id="{846F83D8-455D-93F0-90B8-D0E0311AE3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d5960b041a_1_106:notes">
            <a:extLst>
              <a:ext uri="{FF2B5EF4-FFF2-40B4-BE49-F238E27FC236}">
                <a16:creationId xmlns:a16="http://schemas.microsoft.com/office/drawing/2014/main" id="{76C7F673-A6DC-07C9-CF6F-8E75D67DD0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5374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05580c4f14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05580c4f14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0e96cc09df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0e96cc09df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mailto:pawel.pajak@iteo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llama.com/" TargetMode="External"/><Relationship Id="rId7" Type="http://schemas.openxmlformats.org/officeDocument/2006/relationships/hyperlink" Target="https://comfyui-wiki.com/en/tutorial/advanced/flux1-comfyui-guide-workflow-and-example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github.com/Comfy-Org/ComfyUI-Manager" TargetMode="External"/><Relationship Id="rId5" Type="http://schemas.openxmlformats.org/officeDocument/2006/relationships/hyperlink" Target="https://github.com/comfyanonymous/ComfyUI" TargetMode="External"/><Relationship Id="rId4" Type="http://schemas.openxmlformats.org/officeDocument/2006/relationships/hyperlink" Target="https://github.com/open-webui/open-webui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fyui-wiki.com/en/tutorial/advanced/flux1-comfyui-guide-workflow-and-exampl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huggingface.co/black-forest-labs/FLUX.1-schnell/blob/main/ae.safetensors" TargetMode="External"/><Relationship Id="rId5" Type="http://schemas.openxmlformats.org/officeDocument/2006/relationships/hyperlink" Target="https://huggingface.co/city96/t5-v1_1-xxl-encoder-gguf/tree/main" TargetMode="External"/><Relationship Id="rId4" Type="http://schemas.openxmlformats.org/officeDocument/2006/relationships/hyperlink" Target="https://huggingface.co/city96/FLUX.1-dev-gguf/tree/mai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omfyui-wiki.com/en/tutorial/advanced/flux1-comfyui-guide-workflow-and-examples" TargetMode="External"/><Relationship Id="rId3" Type="http://schemas.openxmlformats.org/officeDocument/2006/relationships/hyperlink" Target="https://ollama.com/" TargetMode="External"/><Relationship Id="rId7" Type="http://schemas.openxmlformats.org/officeDocument/2006/relationships/hyperlink" Target="https://github.com/Comfy-Org/ComfyUI-Manage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github.com/comfyanonymous/ComfyUI" TargetMode="External"/><Relationship Id="rId5" Type="http://schemas.openxmlformats.org/officeDocument/2006/relationships/hyperlink" Target="https://docs.docker.com/model-runner/" TargetMode="External"/><Relationship Id="rId4" Type="http://schemas.openxmlformats.org/officeDocument/2006/relationships/hyperlink" Target="https://github.com/open-webui/open-webui" TargetMode="Externa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5"/>
          <p:cNvSpPr txBox="1"/>
          <p:nvPr/>
        </p:nvSpPr>
        <p:spPr>
          <a:xfrm>
            <a:off x="501025" y="466575"/>
            <a:ext cx="8236800" cy="12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Mamo, chcę AI w domu!</a:t>
            </a:r>
            <a:br>
              <a:rPr lang="en" sz="310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n" sz="310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Mamy AI w domu!</a:t>
            </a:r>
            <a:endParaRPr sz="310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AI w domu:...</a:t>
            </a:r>
            <a:endParaRPr sz="310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1" name="Google Shape;1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4700" y="4552450"/>
            <a:ext cx="600924" cy="248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5"/>
          <p:cNvSpPr txBox="1"/>
          <p:nvPr/>
        </p:nvSpPr>
        <p:spPr>
          <a:xfrm>
            <a:off x="3518850" y="3478788"/>
            <a:ext cx="210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2F3F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Paweł Pająk</a:t>
            </a:r>
            <a:endParaRPr>
              <a:solidFill>
                <a:srgbClr val="F2F3F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2F3F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.NET Developer</a:t>
            </a:r>
            <a:endParaRPr>
              <a:solidFill>
                <a:srgbClr val="F2F3F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03" name="Google Shape;103;p25"/>
          <p:cNvSpPr txBox="1"/>
          <p:nvPr/>
        </p:nvSpPr>
        <p:spPr>
          <a:xfrm>
            <a:off x="4162713" y="4476600"/>
            <a:ext cx="150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65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|</a:t>
            </a:r>
            <a:r>
              <a:rPr lang="en">
                <a:solidFill>
                  <a:srgbClr val="F2F3F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</a:t>
            </a:r>
            <a:r>
              <a:rPr lang="en" sz="120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www.iteo.com</a:t>
            </a:r>
            <a:endParaRPr sz="120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4" name="Google Shape;104;p25"/>
          <p:cNvSpPr txBox="1"/>
          <p:nvPr/>
        </p:nvSpPr>
        <p:spPr>
          <a:xfrm>
            <a:off x="323275" y="4013650"/>
            <a:ext cx="85923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pawel.pajak@iteo.com</a:t>
            </a:r>
            <a:r>
              <a:rPr lang="en" sz="900">
                <a:solidFill>
                  <a:srgbClr val="FF65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sz="900">
              <a:solidFill>
                <a:srgbClr val="FF65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2F3F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105" name="Google Shape;105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02025" y="2042725"/>
            <a:ext cx="1234800" cy="12348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0A80D106-4E49-D141-4D66-D70A6DC05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>
            <a:extLst>
              <a:ext uri="{FF2B5EF4-FFF2-40B4-BE49-F238E27FC236}">
                <a16:creationId xmlns:a16="http://schemas.microsoft.com/office/drawing/2014/main" id="{BE793777-AFD4-F11D-575E-EC9D382E2A2C}"/>
              </a:ext>
            </a:extLst>
          </p:cNvPr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" name="Google Shape;135;p29">
            <a:extLst>
              <a:ext uri="{FF2B5EF4-FFF2-40B4-BE49-F238E27FC236}">
                <a16:creationId xmlns:a16="http://schemas.microsoft.com/office/drawing/2014/main" id="{BB339BBD-EA06-3401-07D4-AF51C3482EC0}"/>
              </a:ext>
            </a:extLst>
          </p:cNvPr>
          <p:cNvSpPr txBox="1"/>
          <p:nvPr/>
        </p:nvSpPr>
        <p:spPr>
          <a:xfrm>
            <a:off x="567300" y="451594"/>
            <a:ext cx="70950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Przydatne linki</a:t>
            </a:r>
            <a:endParaRPr sz="3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" name="Google Shape;121;p27">
            <a:extLst>
              <a:ext uri="{FF2B5EF4-FFF2-40B4-BE49-F238E27FC236}">
                <a16:creationId xmlns:a16="http://schemas.microsoft.com/office/drawing/2014/main" id="{CE65C3F4-5DF1-0494-F3F6-551BD4645CAF}"/>
              </a:ext>
            </a:extLst>
          </p:cNvPr>
          <p:cNvSpPr txBox="1"/>
          <p:nvPr/>
        </p:nvSpPr>
        <p:spPr>
          <a:xfrm>
            <a:off x="643500" y="1113650"/>
            <a:ext cx="6686100" cy="3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17500" algn="just">
              <a:lnSpc>
                <a:spcPct val="150000"/>
              </a:lnSpc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3"/>
              </a:rPr>
              <a:t>https://github.com/doctorspider42/bb-tech-meetup-05-25</a:t>
            </a:r>
          </a:p>
          <a:p>
            <a:pPr marL="457200" indent="-317500" algn="just">
              <a:lnSpc>
                <a:spcPct val="150000"/>
              </a:lnSpc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-US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3"/>
              </a:rPr>
              <a:t>https://ollama.com/</a:t>
            </a:r>
            <a:endParaRPr lang="pl-PL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  <a:hlinkClick r:id="rId4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-US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https://github.com/open-webui/open-webui</a:t>
            </a:r>
            <a:endParaRPr lang="pl-PL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/>
              </a:rPr>
              <a:t>https://github.com/comfyanonymous/ComfyUI</a:t>
            </a:r>
            <a:endParaRPr lang="pl-PL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6"/>
              </a:rPr>
              <a:t>https://github.com/Comfy-Org/ComfyUI-Manager</a:t>
            </a:r>
            <a:endParaRPr lang="pl-PL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7"/>
              </a:rPr>
              <a:t>https://comfyui-wiki.com/en/tutorial/advanced/flux1-comfyui-guide-workflow-and-examples</a:t>
            </a:r>
            <a:endParaRPr lang="pl-PL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endParaRPr lang="pl-PL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99002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316AB1B2-2B1D-EBDD-23BC-0B97FE3C3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>
            <a:extLst>
              <a:ext uri="{FF2B5EF4-FFF2-40B4-BE49-F238E27FC236}">
                <a16:creationId xmlns:a16="http://schemas.microsoft.com/office/drawing/2014/main" id="{6E2C7F68-0CF5-CFCA-7C9B-8FACC25A114F}"/>
              </a:ext>
            </a:extLst>
          </p:cNvPr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" name="Google Shape;135;p29">
            <a:extLst>
              <a:ext uri="{FF2B5EF4-FFF2-40B4-BE49-F238E27FC236}">
                <a16:creationId xmlns:a16="http://schemas.microsoft.com/office/drawing/2014/main" id="{8962C1D0-3FA7-BE76-ADC4-23C880D4686A}"/>
              </a:ext>
            </a:extLst>
          </p:cNvPr>
          <p:cNvSpPr txBox="1"/>
          <p:nvPr/>
        </p:nvSpPr>
        <p:spPr>
          <a:xfrm>
            <a:off x="567300" y="451594"/>
            <a:ext cx="70950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000" dirty="0" err="1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Comfy</a:t>
            </a:r>
            <a:r>
              <a:rPr lang="pl-PL" sz="3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UI: </a:t>
            </a:r>
            <a:r>
              <a:rPr lang="pl-PL" sz="3000" dirty="0" err="1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Flux</a:t>
            </a:r>
            <a:r>
              <a:rPr lang="pl-PL" sz="3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pl-PL" sz="3000" dirty="0" err="1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gguf</a:t>
            </a:r>
            <a:r>
              <a:rPr lang="pl-PL" sz="3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tutorial</a:t>
            </a:r>
            <a:endParaRPr sz="3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" name="Google Shape;121;p27">
            <a:extLst>
              <a:ext uri="{FF2B5EF4-FFF2-40B4-BE49-F238E27FC236}">
                <a16:creationId xmlns:a16="http://schemas.microsoft.com/office/drawing/2014/main" id="{B6E31FC1-E4BC-07D8-3221-FEE29848DA5E}"/>
              </a:ext>
            </a:extLst>
          </p:cNvPr>
          <p:cNvSpPr txBox="1"/>
          <p:nvPr/>
        </p:nvSpPr>
        <p:spPr>
          <a:xfrm>
            <a:off x="643500" y="1113650"/>
            <a:ext cx="6686100" cy="3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 fontAlgn="base">
              <a:lnSpc>
                <a:spcPct val="150000"/>
              </a:lnSpc>
              <a:buClr>
                <a:srgbClr val="FF6500"/>
              </a:buClr>
              <a:buFont typeface="+mj-lt"/>
              <a:buAutoNum type="arabicPeriod"/>
            </a:pPr>
            <a:r>
              <a:rPr lang="pl-PL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Tutorial: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https://comfyui-wiki.com/en/tutorial/advanced/flux1-comfyui-guide-workflow-and-examples</a:t>
            </a:r>
            <a:r>
              <a:rPr lang="pl-PL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rtl="0" fontAlgn="base">
              <a:lnSpc>
                <a:spcPct val="150000"/>
              </a:lnSpc>
              <a:buClr>
                <a:srgbClr val="FF6500"/>
              </a:buClr>
              <a:buFont typeface="+mj-lt"/>
              <a:buAutoNum type="arabicPeriod"/>
            </a:pPr>
            <a:r>
              <a:rPr lang="pl-PL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Model: </a:t>
            </a:r>
            <a:r>
              <a:rPr lang="en-US" sz="1800" b="0" i="0" u="sng" strike="noStrike" dirty="0">
                <a:solidFill>
                  <a:schemeClr val="accent5"/>
                </a:solidFill>
                <a:effectLst/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https://huggingface.co/city96/FLUX.1-dev-gguf/tree/main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n-US" sz="1800" b="0" i="0" u="none" strike="noStrike" dirty="0" err="1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comfyui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/models/</a:t>
            </a:r>
            <a:r>
              <a:rPr lang="en-US" sz="1800" b="0" i="0" u="none" strike="noStrike" dirty="0" err="1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unet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rtl="0" fontAlgn="base">
              <a:lnSpc>
                <a:spcPct val="150000"/>
              </a:lnSpc>
              <a:buClr>
                <a:srgbClr val="FF6500"/>
              </a:buClr>
              <a:buFont typeface="+mj-lt"/>
              <a:buAutoNum type="arabicPeriod"/>
            </a:pPr>
            <a:r>
              <a:rPr lang="pl-PL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Clip: </a:t>
            </a:r>
            <a:r>
              <a:rPr lang="en-US" sz="1800" b="0" i="0" u="sng" strike="noStrike" dirty="0">
                <a:solidFill>
                  <a:schemeClr val="accent5"/>
                </a:solidFill>
                <a:effectLst/>
                <a:latin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https://huggingface.co/city96/t5-v1_1-xxl-encoder-gguf/tree/main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(</a:t>
            </a:r>
            <a:r>
              <a:rPr lang="en-US" sz="1800" b="0" i="0" u="none" strike="noStrike" dirty="0" err="1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comfyui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/models/clip)</a:t>
            </a:r>
            <a:endParaRPr lang="pl-PL" sz="1800" b="0" i="0" u="none" strike="noStrike" dirty="0"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lnSpc>
                <a:spcPct val="150000"/>
              </a:lnSpc>
              <a:buClr>
                <a:srgbClr val="FF6500"/>
              </a:buClr>
              <a:buFont typeface="+mj-lt"/>
              <a:buAutoNum type="arabicPeriod"/>
            </a:pPr>
            <a:r>
              <a:rPr lang="pl-PL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VAE: </a:t>
            </a:r>
            <a:r>
              <a:rPr lang="en-US" sz="1800" b="0" i="0" u="sng" strike="noStrike" dirty="0">
                <a:solidFill>
                  <a:schemeClr val="accent5"/>
                </a:solidFill>
                <a:effectLst/>
                <a:latin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https://huggingface.co/black-forest-labs/FLUX.1-schnell/blob/main/ae.safetensors</a:t>
            </a:r>
            <a:r>
              <a:rPr lang="en-US" sz="1800" b="0" i="0" u="none" strike="noStrike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US" sz="1800" b="0" i="0" u="none" strike="noStrike" dirty="0" err="1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comfyui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/models/</a:t>
            </a:r>
            <a:r>
              <a:rPr lang="en-US" sz="1800" b="0" i="0" u="none" strike="noStrike" dirty="0" err="1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vae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)</a:t>
            </a:r>
            <a:endParaRPr dirty="0">
              <a:solidFill>
                <a:schemeClr val="tx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98586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6500"/>
              </a:solidFill>
            </a:endParaRPr>
          </a:p>
        </p:txBody>
      </p:sp>
      <p:sp>
        <p:nvSpPr>
          <p:cNvPr id="111" name="Google Shape;111;p26"/>
          <p:cNvSpPr txBox="1"/>
          <p:nvPr/>
        </p:nvSpPr>
        <p:spPr>
          <a:xfrm>
            <a:off x="1024500" y="1594125"/>
            <a:ext cx="73587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2000"/>
              <a:buFont typeface="Montserrat Medium"/>
              <a:buChar char="●"/>
            </a:pPr>
            <a:r>
              <a:rPr lang="en" sz="2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Wstęp</a:t>
            </a:r>
            <a:endParaRPr sz="2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2000"/>
              <a:buFont typeface="Montserrat Medium"/>
              <a:buChar char="●"/>
            </a:pPr>
            <a:r>
              <a:rPr lang="en" sz="2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Ollama/Docker Model</a:t>
            </a:r>
            <a:endParaRPr sz="2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2000"/>
              <a:buFont typeface="Montserrat Medium"/>
              <a:buChar char="●"/>
            </a:pPr>
            <a:r>
              <a:rPr lang="en" sz="2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Zastosowanie w praktyce</a:t>
            </a:r>
            <a:endParaRPr sz="2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2000"/>
              <a:buFont typeface="Montserrat Medium"/>
              <a:buChar char="●"/>
            </a:pPr>
            <a:r>
              <a:rPr lang="en" sz="2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Integracja z VS Code</a:t>
            </a:r>
            <a:endParaRPr sz="2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F2F3F7"/>
              </a:buClr>
              <a:buSzPts val="2000"/>
              <a:buFont typeface="Montserrat Medium"/>
              <a:buChar char="●"/>
            </a:pPr>
            <a:r>
              <a:rPr lang="en" sz="2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Comfy UI</a:t>
            </a:r>
            <a:endParaRPr sz="2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2" name="Google Shape;112;p26"/>
          <p:cNvSpPr txBox="1"/>
          <p:nvPr/>
        </p:nvSpPr>
        <p:spPr>
          <a:xfrm>
            <a:off x="1024500" y="457205"/>
            <a:ext cx="70950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Agenda</a:t>
            </a:r>
            <a:endParaRPr sz="300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F65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3" name="Google Shape;1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1775" y="4671100"/>
            <a:ext cx="240024" cy="24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6213450" y="2382750"/>
            <a:ext cx="7314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9" name="Google Shape;119;p27"/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7"/>
          <p:cNvSpPr txBox="1"/>
          <p:nvPr/>
        </p:nvSpPr>
        <p:spPr>
          <a:xfrm>
            <a:off x="643500" y="395023"/>
            <a:ext cx="7095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 zapamiętać z tej prezentacji?</a:t>
            </a:r>
            <a:endParaRPr sz="300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1" name="Google Shape;121;p27"/>
          <p:cNvSpPr txBox="1"/>
          <p:nvPr/>
        </p:nvSpPr>
        <p:spPr>
          <a:xfrm>
            <a:off x="643500" y="1113650"/>
            <a:ext cx="6686100" cy="3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Jest coś takiego jak </a:t>
            </a: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3"/>
              </a:rPr>
              <a:t>Ollama</a:t>
            </a: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Kwantyzacja-zmniejsza rozmiar modelu kosztem wydajności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Jest coś takiego jak </a:t>
            </a: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Open WebUI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Ollama wystawia API (prawie zgodne z OpenAI)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Jest takie coś jak </a:t>
            </a: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/>
              </a:rPr>
              <a:t>Docker Model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Jest takie coś jak </a:t>
            </a: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6"/>
              </a:rPr>
              <a:t>ComfyUI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Wtyczka </a:t>
            </a: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7"/>
              </a:rPr>
              <a:t>Comfy UI Manager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Można używać różnych modeli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Najlepsze efekty da </a:t>
            </a: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8"/>
              </a:rPr>
              <a:t>Flux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Świat jest piękniejszy, gdy ma się GPU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en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Modele lubią VRAM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2" name="Google Shape;122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611775" y="4671100"/>
            <a:ext cx="240024" cy="24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>
          <a:extLst>
            <a:ext uri="{FF2B5EF4-FFF2-40B4-BE49-F238E27FC236}">
              <a16:creationId xmlns:a16="http://schemas.microsoft.com/office/drawing/2014/main" id="{3F69C3A2-4CE2-6652-C40F-2C3B00C3F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>
            <a:extLst>
              <a:ext uri="{FF2B5EF4-FFF2-40B4-BE49-F238E27FC236}">
                <a16:creationId xmlns:a16="http://schemas.microsoft.com/office/drawing/2014/main" id="{83690734-83D2-C365-DB90-DC3941D3B5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13450" y="2382750"/>
            <a:ext cx="7314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9" name="Google Shape;119;p27">
            <a:extLst>
              <a:ext uri="{FF2B5EF4-FFF2-40B4-BE49-F238E27FC236}">
                <a16:creationId xmlns:a16="http://schemas.microsoft.com/office/drawing/2014/main" id="{47B04E16-3BA0-6D7C-9741-CC41950FFE22}"/>
              </a:ext>
            </a:extLst>
          </p:cNvPr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7">
            <a:extLst>
              <a:ext uri="{FF2B5EF4-FFF2-40B4-BE49-F238E27FC236}">
                <a16:creationId xmlns:a16="http://schemas.microsoft.com/office/drawing/2014/main" id="{CE346F68-1239-B28E-E208-2CB9B6E55252}"/>
              </a:ext>
            </a:extLst>
          </p:cNvPr>
          <p:cNvSpPr txBox="1"/>
          <p:nvPr/>
        </p:nvSpPr>
        <p:spPr>
          <a:xfrm>
            <a:off x="643500" y="395023"/>
            <a:ext cx="7095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Przykłady z użyciem GPU</a:t>
            </a:r>
            <a:endParaRPr sz="3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1" name="Google Shape;121;p27">
            <a:extLst>
              <a:ext uri="{FF2B5EF4-FFF2-40B4-BE49-F238E27FC236}">
                <a16:creationId xmlns:a16="http://schemas.microsoft.com/office/drawing/2014/main" id="{FF1C7170-C5BA-C6C7-32B8-7566E8BF3E1E}"/>
              </a:ext>
            </a:extLst>
          </p:cNvPr>
          <p:cNvSpPr txBox="1"/>
          <p:nvPr/>
        </p:nvSpPr>
        <p:spPr>
          <a:xfrm>
            <a:off x="643500" y="1113650"/>
            <a:ext cx="6686100" cy="3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pl-PL" dirty="0" err="1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Cooperation</a:t>
            </a: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pl-PL" dirty="0" err="1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opportunity</a:t>
            </a: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	 - 0.88s</a:t>
            </a: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Product </a:t>
            </a:r>
            <a:r>
              <a:rPr lang="pl-PL" dirty="0" err="1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question</a:t>
            </a: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– 6.21s</a:t>
            </a: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IT suport – 4.71s</a:t>
            </a:r>
          </a:p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r>
              <a:rPr lang="pl-PL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Spam – 1.10s</a:t>
            </a: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2" name="Google Shape;122;p27">
            <a:extLst>
              <a:ext uri="{FF2B5EF4-FFF2-40B4-BE49-F238E27FC236}">
                <a16:creationId xmlns:a16="http://schemas.microsoft.com/office/drawing/2014/main" id="{C90F40F7-A412-96C6-25D0-BDD2683BC0E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1775" y="4671100"/>
            <a:ext cx="240024" cy="2400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6693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>
          <a:extLst>
            <a:ext uri="{FF2B5EF4-FFF2-40B4-BE49-F238E27FC236}">
              <a16:creationId xmlns:a16="http://schemas.microsoft.com/office/drawing/2014/main" id="{63A17065-0B47-CDDA-8843-FD3837992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>
            <a:extLst>
              <a:ext uri="{FF2B5EF4-FFF2-40B4-BE49-F238E27FC236}">
                <a16:creationId xmlns:a16="http://schemas.microsoft.com/office/drawing/2014/main" id="{BA9D964D-E055-1829-7E68-E4A29C781A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13450" y="2382750"/>
            <a:ext cx="7314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9" name="Google Shape;119;p27">
            <a:extLst>
              <a:ext uri="{FF2B5EF4-FFF2-40B4-BE49-F238E27FC236}">
                <a16:creationId xmlns:a16="http://schemas.microsoft.com/office/drawing/2014/main" id="{9E0AB384-FA4A-7C86-6EF2-CBBFD1319DDC}"/>
              </a:ext>
            </a:extLst>
          </p:cNvPr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7">
            <a:extLst>
              <a:ext uri="{FF2B5EF4-FFF2-40B4-BE49-F238E27FC236}">
                <a16:creationId xmlns:a16="http://schemas.microsoft.com/office/drawing/2014/main" id="{6307F9DD-64C3-8179-0BAD-E0CBB75D5401}"/>
              </a:ext>
            </a:extLst>
          </p:cNvPr>
          <p:cNvSpPr txBox="1"/>
          <p:nvPr/>
        </p:nvSpPr>
        <p:spPr>
          <a:xfrm>
            <a:off x="643500" y="395023"/>
            <a:ext cx="7095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Przykłady z użyciem GPU (98s)</a:t>
            </a:r>
            <a:endParaRPr sz="3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1" name="Google Shape;121;p27">
            <a:extLst>
              <a:ext uri="{FF2B5EF4-FFF2-40B4-BE49-F238E27FC236}">
                <a16:creationId xmlns:a16="http://schemas.microsoft.com/office/drawing/2014/main" id="{352F18F5-0020-8448-9BBE-544D8444F9D5}"/>
              </a:ext>
            </a:extLst>
          </p:cNvPr>
          <p:cNvSpPr txBox="1"/>
          <p:nvPr/>
        </p:nvSpPr>
        <p:spPr>
          <a:xfrm>
            <a:off x="643500" y="1113650"/>
            <a:ext cx="6686100" cy="3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2" name="Google Shape;122;p27">
            <a:extLst>
              <a:ext uri="{FF2B5EF4-FFF2-40B4-BE49-F238E27FC236}">
                <a16:creationId xmlns:a16="http://schemas.microsoft.com/office/drawing/2014/main" id="{17DD27D4-BE1F-B44F-EB4F-31842EC796E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1775" y="4671100"/>
            <a:ext cx="240024" cy="24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braz 2" descr="Obraz zawierający kot, niebo, woda, chmur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7394CE32-2A26-FD08-282F-8D999F2B7A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75" y="1022540"/>
            <a:ext cx="6181439" cy="412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10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>
          <a:extLst>
            <a:ext uri="{FF2B5EF4-FFF2-40B4-BE49-F238E27FC236}">
              <a16:creationId xmlns:a16="http://schemas.microsoft.com/office/drawing/2014/main" id="{E3E15FDD-A319-AD5D-1B17-9ACF4F62A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>
            <a:extLst>
              <a:ext uri="{FF2B5EF4-FFF2-40B4-BE49-F238E27FC236}">
                <a16:creationId xmlns:a16="http://schemas.microsoft.com/office/drawing/2014/main" id="{035D0555-10AE-BBDF-C7FC-A9FBE18735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13450" y="2382750"/>
            <a:ext cx="7314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9" name="Google Shape;119;p27">
            <a:extLst>
              <a:ext uri="{FF2B5EF4-FFF2-40B4-BE49-F238E27FC236}">
                <a16:creationId xmlns:a16="http://schemas.microsoft.com/office/drawing/2014/main" id="{2EB924A0-0BFC-3286-352D-BFBE1355CB79}"/>
              </a:ext>
            </a:extLst>
          </p:cNvPr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7">
            <a:extLst>
              <a:ext uri="{FF2B5EF4-FFF2-40B4-BE49-F238E27FC236}">
                <a16:creationId xmlns:a16="http://schemas.microsoft.com/office/drawing/2014/main" id="{78822FF8-9226-D87C-2203-C881B9BBADA4}"/>
              </a:ext>
            </a:extLst>
          </p:cNvPr>
          <p:cNvSpPr txBox="1"/>
          <p:nvPr/>
        </p:nvSpPr>
        <p:spPr>
          <a:xfrm>
            <a:off x="643500" y="395023"/>
            <a:ext cx="7095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Przykłady z użyciem GPU (115s)</a:t>
            </a:r>
            <a:endParaRPr sz="3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1" name="Google Shape;121;p27">
            <a:extLst>
              <a:ext uri="{FF2B5EF4-FFF2-40B4-BE49-F238E27FC236}">
                <a16:creationId xmlns:a16="http://schemas.microsoft.com/office/drawing/2014/main" id="{9054D32D-6715-F5AB-5561-0F279EB4EA81}"/>
              </a:ext>
            </a:extLst>
          </p:cNvPr>
          <p:cNvSpPr txBox="1"/>
          <p:nvPr/>
        </p:nvSpPr>
        <p:spPr>
          <a:xfrm>
            <a:off x="643500" y="1113650"/>
            <a:ext cx="6686100" cy="3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2" name="Google Shape;122;p27">
            <a:extLst>
              <a:ext uri="{FF2B5EF4-FFF2-40B4-BE49-F238E27FC236}">
                <a16:creationId xmlns:a16="http://schemas.microsoft.com/office/drawing/2014/main" id="{C4610D14-9585-9907-C2D3-47F3E645113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1775" y="4671100"/>
            <a:ext cx="240024" cy="24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C3288949-CD30-74EC-0E40-0F1FB842F80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4375" y="1022540"/>
            <a:ext cx="6181438" cy="412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4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>
          <a:extLst>
            <a:ext uri="{FF2B5EF4-FFF2-40B4-BE49-F238E27FC236}">
              <a16:creationId xmlns:a16="http://schemas.microsoft.com/office/drawing/2014/main" id="{74E3C12B-2AD2-0DE0-8944-679E0C66D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>
            <a:extLst>
              <a:ext uri="{FF2B5EF4-FFF2-40B4-BE49-F238E27FC236}">
                <a16:creationId xmlns:a16="http://schemas.microsoft.com/office/drawing/2014/main" id="{501E599A-5C76-AA93-8D08-10540FB4BB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13450" y="2382750"/>
            <a:ext cx="7314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Foto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9" name="Google Shape;119;p27">
            <a:extLst>
              <a:ext uri="{FF2B5EF4-FFF2-40B4-BE49-F238E27FC236}">
                <a16:creationId xmlns:a16="http://schemas.microsoft.com/office/drawing/2014/main" id="{54721504-15C4-3F13-C5EF-B23E076CA294}"/>
              </a:ext>
            </a:extLst>
          </p:cNvPr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7">
            <a:extLst>
              <a:ext uri="{FF2B5EF4-FFF2-40B4-BE49-F238E27FC236}">
                <a16:creationId xmlns:a16="http://schemas.microsoft.com/office/drawing/2014/main" id="{981D6F68-B52D-C077-D8FC-65D987068E58}"/>
              </a:ext>
            </a:extLst>
          </p:cNvPr>
          <p:cNvSpPr txBox="1"/>
          <p:nvPr/>
        </p:nvSpPr>
        <p:spPr>
          <a:xfrm>
            <a:off x="643500" y="395023"/>
            <a:ext cx="7095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Przykłady z użyciem GPU (120s)</a:t>
            </a:r>
            <a:endParaRPr sz="3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1" name="Google Shape;121;p27">
            <a:extLst>
              <a:ext uri="{FF2B5EF4-FFF2-40B4-BE49-F238E27FC236}">
                <a16:creationId xmlns:a16="http://schemas.microsoft.com/office/drawing/2014/main" id="{322C68CB-8398-962E-E532-6AEE5E62BB30}"/>
              </a:ext>
            </a:extLst>
          </p:cNvPr>
          <p:cNvSpPr txBox="1"/>
          <p:nvPr/>
        </p:nvSpPr>
        <p:spPr>
          <a:xfrm>
            <a:off x="643500" y="1113650"/>
            <a:ext cx="6686100" cy="36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500"/>
              </a:buClr>
              <a:buSzPts val="1400"/>
              <a:buFont typeface="Montserrat Medium"/>
              <a:buChar char="●"/>
            </a:pPr>
            <a:endParaRPr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2" name="Google Shape;122;p27">
            <a:extLst>
              <a:ext uri="{FF2B5EF4-FFF2-40B4-BE49-F238E27FC236}">
                <a16:creationId xmlns:a16="http://schemas.microsoft.com/office/drawing/2014/main" id="{276CEDE3-28DE-A099-C972-670340BC402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1775" y="4671100"/>
            <a:ext cx="240024" cy="24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040ACFA0-19B5-8C40-440A-39BFBBFA6A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4375" y="1022540"/>
            <a:ext cx="6181438" cy="412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80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E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/>
        </p:nvSpPr>
        <p:spPr>
          <a:xfrm>
            <a:off x="680525" y="1702425"/>
            <a:ext cx="6678300" cy="12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Pytania?</a:t>
            </a:r>
            <a:endParaRPr lang="pl-PL" sz="30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700" dirty="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Proszę</a:t>
            </a:r>
            <a:r>
              <a:rPr lang="pl-PL" sz="70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nie…</a:t>
            </a:r>
            <a:endParaRPr sz="700" dirty="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8" name="Google Shape;1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1775" y="4671100"/>
            <a:ext cx="240024" cy="24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98850" y="106650"/>
            <a:ext cx="1252951" cy="1978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/>
          <p:nvPr/>
        </p:nvSpPr>
        <p:spPr>
          <a:xfrm>
            <a:off x="75" y="0"/>
            <a:ext cx="9144000" cy="5143500"/>
          </a:xfrm>
          <a:prstGeom prst="rect">
            <a:avLst/>
          </a:prstGeom>
          <a:solidFill>
            <a:srgbClr val="2727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9"/>
          <p:cNvSpPr txBox="1"/>
          <p:nvPr/>
        </p:nvSpPr>
        <p:spPr>
          <a:xfrm>
            <a:off x="567300" y="451594"/>
            <a:ext cx="70950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2F3F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Dziękuję za uwagę!</a:t>
            </a:r>
            <a:endParaRPr sz="3000">
              <a:solidFill>
                <a:srgbClr val="F2F3F7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6" name="Google Shape;136;p29"/>
          <p:cNvSpPr txBox="1"/>
          <p:nvPr/>
        </p:nvSpPr>
        <p:spPr>
          <a:xfrm>
            <a:off x="1965550" y="1256182"/>
            <a:ext cx="2723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2F3F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Paweł Pająk</a:t>
            </a:r>
            <a:endParaRPr dirty="0">
              <a:solidFill>
                <a:srgbClr val="F2F3F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2F3F7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.NET Developer</a:t>
            </a:r>
            <a:endParaRPr dirty="0">
              <a:solidFill>
                <a:srgbClr val="F2F3F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2F3F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65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pawel.pajak@iteo.com</a:t>
            </a:r>
            <a:endParaRPr dirty="0">
              <a:solidFill>
                <a:srgbClr val="F2F3F7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137" name="Google Shape;137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7300" y="1068094"/>
            <a:ext cx="1234800" cy="1234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8" name="Google Shape;13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2400" y="998574"/>
            <a:ext cx="4264901" cy="4144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braz 2" descr="Obraz zawierający wzór, kwadrat, piksel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6C2DC217-8EC4-8432-59CE-6C75C92A59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2338" y="2408360"/>
            <a:ext cx="2629662" cy="2629662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37A0714A-C058-0375-EDD2-7FDF8858C6E2}"/>
              </a:ext>
            </a:extLst>
          </p:cNvPr>
          <p:cNvSpPr txBox="1"/>
          <p:nvPr/>
        </p:nvSpPr>
        <p:spPr>
          <a:xfrm>
            <a:off x="26699" y="4307185"/>
            <a:ext cx="16734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solidFill>
                  <a:schemeClr val="tx2"/>
                </a:solidFill>
              </a:rPr>
              <a:t>Github</a:t>
            </a:r>
            <a:endParaRPr lang="pl-PL" sz="2800" dirty="0">
              <a:solidFill>
                <a:schemeClr val="tx2"/>
              </a:solidFill>
            </a:endParaRPr>
          </a:p>
          <a:p>
            <a:r>
              <a:rPr lang="pl-PL" sz="1600" dirty="0">
                <a:solidFill>
                  <a:schemeClr val="tx2"/>
                </a:solidFill>
              </a:rPr>
              <a:t>(doctorspider42)</a:t>
            </a:r>
            <a:endParaRPr lang="en-US" sz="1600" dirty="0">
              <a:solidFill>
                <a:schemeClr val="tx2"/>
              </a:solidFill>
            </a:endParaRPr>
          </a:p>
        </p:txBody>
      </p:sp>
      <p:cxnSp>
        <p:nvCxnSpPr>
          <p:cNvPr id="6" name="Łącznik: zakrzywiony 5">
            <a:extLst>
              <a:ext uri="{FF2B5EF4-FFF2-40B4-BE49-F238E27FC236}">
                <a16:creationId xmlns:a16="http://schemas.microsoft.com/office/drawing/2014/main" id="{6A9A8BE0-407B-7343-9E8C-17D3A2E78482}"/>
              </a:ext>
            </a:extLst>
          </p:cNvPr>
          <p:cNvCxnSpPr>
            <a:cxnSpLocks/>
            <a:stCxn id="4" idx="0"/>
          </p:cNvCxnSpPr>
          <p:nvPr/>
        </p:nvCxnSpPr>
        <p:spPr>
          <a:xfrm rot="5400000" flipH="1" flipV="1">
            <a:off x="1040772" y="3545858"/>
            <a:ext cx="583994" cy="938660"/>
          </a:xfrm>
          <a:prstGeom prst="curvedConnector2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344</Words>
  <Application>Microsoft Office PowerPoint</Application>
  <PresentationFormat>Pokaz na ekranie (16:9)</PresentationFormat>
  <Paragraphs>58</Paragraphs>
  <Slides>11</Slides>
  <Notes>11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2</vt:i4>
      </vt:variant>
      <vt:variant>
        <vt:lpstr>Tytuły slajdów</vt:lpstr>
      </vt:variant>
      <vt:variant>
        <vt:i4>11</vt:i4>
      </vt:variant>
    </vt:vector>
  </HeadingPairs>
  <TitlesOfParts>
    <vt:vector size="17" baseType="lpstr">
      <vt:lpstr>Montserrat Medium</vt:lpstr>
      <vt:lpstr>Montserrat SemiBold</vt:lpstr>
      <vt:lpstr>Montserrat Light</vt:lpstr>
      <vt:lpstr>Arial</vt:lpstr>
      <vt:lpstr>Simple Light</vt:lpstr>
      <vt:lpstr>Simple Light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Paweł Pająk</cp:lastModifiedBy>
  <cp:revision>9</cp:revision>
  <dcterms:modified xsi:type="dcterms:W3CDTF">2025-05-14T19:50:19Z</dcterms:modified>
</cp:coreProperties>
</file>